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6858000" cy="9144000"/>
  <p:embeddedFontLst>
    <p:embeddedFont>
      <p:font typeface="Catamaran" panose="020B0604020202020204" charset="0"/>
      <p:regular r:id="rId12"/>
      <p:bold r:id="rId13"/>
    </p:embeddedFont>
    <p:embeddedFont>
      <p:font typeface="Catamaran Light" panose="020B0604020202020204" charset="0"/>
      <p:regular r:id="rId14"/>
      <p:bold r:id="rId15"/>
    </p:embeddedFont>
    <p:embeddedFont>
      <p:font typeface="Livvic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8020a33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g368020a33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42ee10c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g3642ee10c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91d032e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g3691d032ee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8020a3366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g368020a3366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8020a3366_0_7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368020a3366_0_7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a26b01d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36a26b01d3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AUTOLAYOUT_1"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188400" y="188400"/>
            <a:ext cx="8767200" cy="4766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282600" y="282600"/>
            <a:ext cx="8578800" cy="45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4" name="Google Shape;54;p13"/>
          <p:cNvCxnSpPr/>
          <p:nvPr/>
        </p:nvCxnSpPr>
        <p:spPr>
          <a:xfrm>
            <a:off x="282600" y="4607275"/>
            <a:ext cx="423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5" name="Google Shape;55;p13"/>
          <p:cNvCxnSpPr/>
          <p:nvPr/>
        </p:nvCxnSpPr>
        <p:spPr>
          <a:xfrm>
            <a:off x="8438400" y="536225"/>
            <a:ext cx="423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252525" y="836250"/>
            <a:ext cx="4185900" cy="3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E-o-EY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304450" y="850700"/>
            <a:ext cx="5431800" cy="40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Speaking: 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express their ideas and feeling about their experiences using full sentences, including use of past, present and future tenses and making use of conjunctions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Hold a pencil effectively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Write recognisable letters, most of which are correctly formed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Write single words correctly by identifying sounds in them and representing the sounds with a letter or letters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 tricky words from phonic scheme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Write 2-word captions/phrases  including tricky word + phonics-based word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Put spaces between words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Write phrases that can be read by others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Write sentences that can be read by others (ELG)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5736375" y="1415400"/>
            <a:ext cx="2964600" cy="30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Punctuation to demarcate sentences (Y1)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Adjectives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Subordinating conjunctions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Coordinating conjunctions beyond and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Adverbs / adverbials(Y3)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(Y3)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Fronted adverbials (Y4)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Commands, questions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assess:</a:t>
            </a: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 Sentences composed by pupils 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highlight>
                <a:srgbClr val="FFFF00"/>
              </a:highlight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E-o-Y1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542100" y="850700"/>
            <a:ext cx="48402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Form letters correctly </a:t>
            </a:r>
            <a:endParaRPr sz="1800" b="1">
              <a:solidFill>
                <a:schemeClr val="accent2"/>
              </a:solidFill>
              <a:highlight>
                <a:srgbClr val="FFFF00"/>
              </a:highlight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 plurals (s and es), ed, ing where no change to root word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Put spaces between words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Use capitals letters for names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 tricky words &amp;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Y1  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spelling rules including phonic choices for spelling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Combine words to form simple  sentences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Use capital letters and full stops some of the time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Occasional use of ! and ?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Use capital I for personal pronoun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Join words and clauses with and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Sequence sentences to form short narratives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5306725" y="1415400"/>
            <a:ext cx="3394200" cy="30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Expanded noun phrases (adjectives to modify nouns)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Subordinating conjunctions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Coordinating conjunctions beyond and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Adverbs / adverbials(Y3)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(Y3)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Fronted adverbials (Y4)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Commands, questions (Y2)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highlight>
                <a:srgbClr val="FFFF00"/>
              </a:highlight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E-o-Y2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542100" y="850700"/>
            <a:ext cx="48402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letter formation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, size &amp; use of some diagonal &amp; horizontal strokes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spacing between words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(Y1)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Plurals and common suffixes with changes to root words</a:t>
            </a: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capitals letters for names (Y1)</a:t>
            </a: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apostrophes (singular possession &amp; contractions)</a:t>
            </a: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tricky words &amp;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Y2 </a:t>
            </a: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spelling rules</a:t>
            </a: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. ! ?</a:t>
            </a: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in lists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simple and progressive tenses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expanded noun phrases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simple sentences</a:t>
            </a:r>
            <a:endParaRPr sz="1800" u="sng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co-ordinating &amp; subordinating conjunctions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statements, commands, questions &amp; exclamations </a:t>
            </a:r>
            <a:r>
              <a:rPr lang="en-GB" sz="18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(Y2)</a:t>
            </a:r>
            <a:endParaRPr sz="18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5306725" y="1415400"/>
            <a:ext cx="3394200" cy="30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(Y3)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paragraphs (Y3 &amp; 4)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fronted adverbials (Y4)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to separate phrases or clauses (Y4 &amp; 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cohesion (Y4, 5 &amp; 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relative clauses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modals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past perfect tense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ellipses (Y6)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similes (secondary school)</a:t>
            </a:r>
            <a:endParaRPr sz="1700">
              <a:solidFill>
                <a:schemeClr val="dk1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E-o-Y3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89" name="Google Shape;89;p17"/>
          <p:cNvSpPr txBox="1"/>
          <p:nvPr/>
        </p:nvSpPr>
        <p:spPr>
          <a:xfrm>
            <a:off x="542100" y="850700"/>
            <a:ext cx="48402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letter formation &amp; joined handwriting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(Y3) 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plurals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capitals letters for names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apostrophes (singular possession &amp; contractions)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tricky words &amp; Y2 &amp;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Y3 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spelling rules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. ! ?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in lists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simple and progressive tenses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present perfect tense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(Y3)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expanded noun phrases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 /an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(Y3)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co-ordinating &amp; subordinating conjunctions</a:t>
            </a: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conjunctions, prepositions &amp; adverbs to tell the reader more: when, where &amp; how </a:t>
            </a: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(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Y3)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grouping of ideas into paragraphs (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Y3)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“ “ </a:t>
            </a:r>
            <a:r>
              <a:rPr lang="en-GB" sz="18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(Y3)</a:t>
            </a:r>
            <a:endParaRPr sz="18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5317500" y="1798875"/>
            <a:ext cx="3394200" cy="28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fronted adverbials (Y4)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to separate phrases or clauses (Y4 &amp; 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cohesion (Y4, 5 &amp;6)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relative clauses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modals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past perfect tense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ellipses (Y6)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similes (secondary school)</a:t>
            </a:r>
            <a:endParaRPr sz="1700">
              <a:solidFill>
                <a:schemeClr val="dk1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E-o-Y4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97" name="Google Shape;97;p18"/>
          <p:cNvSpPr txBox="1"/>
          <p:nvPr/>
        </p:nvSpPr>
        <p:spPr>
          <a:xfrm>
            <a:off x="542100" y="850700"/>
            <a:ext cx="48402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letter formation &amp; joined handwriting (Y3) 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Prefixes, suffixes and word roots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capitals letters for names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apostrophes (singular  &amp; plural possession &amp; contractions)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tricky words &amp; Y2, Y3 &amp;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Y4 </a:t>
            </a: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 spelling rules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. ! ?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in lists and to follow fronted adverbials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use of simple and progressive tenses &amp; present perfect tense (Y3) including e.g. was/were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(Y4)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noun phrases expanded by adjectives and/or preposition phrases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 /an (Y3)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co-ordinating conjunctions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subordinating conjunctions (within and at the start of sentences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(Y4))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conjunctions, prepositions &amp; adverbs to tell the reader more: when, where &amp; how (Y3)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cohesion including, within paragraphs, fronted adverbials</a:t>
            </a:r>
            <a:endParaRPr sz="13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 to separate fronted adverbials, use of pronouns &amp; alternative nouns (</a:t>
            </a:r>
            <a:r>
              <a:rPr lang="en-GB" sz="13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Y4)</a:t>
            </a:r>
            <a:endParaRPr sz="13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punctuated with 1, ? or , (</a:t>
            </a:r>
            <a:r>
              <a:rPr lang="en-GB" sz="13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Y4)</a:t>
            </a:r>
            <a:endParaRPr sz="13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5317500" y="1798875"/>
            <a:ext cx="3394200" cy="28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7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Passive (Y6)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relative clauses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modals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to convey character / advance action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past perfect tense (Y5)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ellipses (Y6)</a:t>
            </a:r>
            <a:endParaRPr sz="17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similes /figurative language (secondary school)</a:t>
            </a:r>
            <a:endParaRPr sz="1700">
              <a:solidFill>
                <a:schemeClr val="dk1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705600" y="1415400"/>
            <a:ext cx="33942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GB" sz="1700"/>
            </a:br>
            <a:endParaRPr sz="1700"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542100" y="-575625"/>
            <a:ext cx="8059800" cy="52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2600" b="1">
                <a:solidFill>
                  <a:srgbClr val="0B0C0C"/>
                </a:solidFill>
                <a:latin typeface="Livvic"/>
                <a:ea typeface="Livvic"/>
                <a:cs typeface="Livvic"/>
                <a:sym typeface="Livvic"/>
              </a:rPr>
              <a:t>Writing @ E-o-Y5</a:t>
            </a: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600" b="1">
              <a:solidFill>
                <a:srgbClr val="0B0C0C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 b="0" i="0">
              <a:solidFill>
                <a:srgbClr val="0B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endParaRPr/>
          </a:p>
        </p:txBody>
      </p:sp>
      <p:sp>
        <p:nvSpPr>
          <p:cNvPr id="105" name="Google Shape;105;p19"/>
          <p:cNvSpPr txBox="1"/>
          <p:nvPr/>
        </p:nvSpPr>
        <p:spPr>
          <a:xfrm>
            <a:off x="368525" y="368525"/>
            <a:ext cx="5400000" cy="44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letter formation &amp; joined handwriting (Y3) 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Prefixes, suffixes and word roots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capitals letters for names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apostrophes (singular  &amp; plural possession &amp; contractions)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tricky words &amp; Y2, Y3, Y4 &amp;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Y5  </a:t>
            </a: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spelling rules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. ! ?    &amp; commas in lists &amp; commas to avoid ambiguity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(Y5)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commas, dashes &amp; brackets for parenthesis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(Y5)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correct use of simple and progressive tenses, present perfect tense (Y3) including e.g. was/were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</a:t>
            </a: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Y4) &amp; past perfect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(Y5)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use language to create possibility; adverbs &amp; modals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(Y5)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noun phrases expanded by adjectives and/or preposition phrases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a /an (Y3)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co-ordinating conjunctions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subordinating conjunctions (within and at the start of sentences 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(</a:t>
            </a: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Y4)) &amp; relative clauses within sentences and as parenthesis (</a:t>
            </a:r>
            <a:r>
              <a:rPr lang="en-GB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Y5)</a:t>
            </a:r>
            <a:endParaRPr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conjunctions, prepositions &amp; adverbs to tell the reader more: when, where &amp; how (Y3)</a:t>
            </a:r>
            <a:endParaRPr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cohesion including, within &amp; across paragraphs (</a:t>
            </a:r>
            <a:r>
              <a:rPr lang="en-GB" sz="13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Y5),</a:t>
            </a: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 fronted adverbials &amp; commas,</a:t>
            </a:r>
            <a:endParaRPr sz="13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use of pronouns &amp; alternative nouns (Y4)</a:t>
            </a:r>
            <a:endParaRPr sz="13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dialogue punctuated with 1, ? or , (Y4) that is integrated into narratives (</a:t>
            </a:r>
            <a:r>
              <a:rPr lang="en-GB" sz="1300" b="1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Y5)</a:t>
            </a:r>
            <a:endParaRPr sz="1300" b="1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5768400" y="1266050"/>
            <a:ext cx="2943300" cy="28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>
                <a:solidFill>
                  <a:schemeClr val="accent2"/>
                </a:solidFill>
                <a:latin typeface="Catamaran"/>
                <a:ea typeface="Catamaran"/>
                <a:cs typeface="Catamaran"/>
                <a:sym typeface="Catamaran"/>
              </a:rPr>
              <a:t>You do not need to teach:</a:t>
            </a:r>
            <a:endParaRPr sz="1600" b="1" dirty="0">
              <a:solidFill>
                <a:schemeClr val="accent2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passive (Y6)</a:t>
            </a: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ellipses (Y6)</a:t>
            </a: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more formal adverbs or writing (Y6)</a:t>
            </a: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Repetition (Y6)</a:t>
            </a: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accent2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; : or - between clauses (Y6)</a:t>
            </a:r>
            <a:endParaRPr sz="1600" dirty="0">
              <a:solidFill>
                <a:schemeClr val="accent2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rPr>
              <a:t>similes /figurative language (secondary school)</a:t>
            </a:r>
            <a:endParaRPr sz="1600" dirty="0">
              <a:solidFill>
                <a:schemeClr val="dk1"/>
              </a:solidFill>
              <a:latin typeface="Catamaran Light"/>
              <a:ea typeface="Catamaran Light"/>
              <a:cs typeface="Catamaran Light"/>
              <a:sym typeface="Catamaran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35fb4a-7786-4247-9a68-28f48601ae95">
      <Terms xmlns="http://schemas.microsoft.com/office/infopath/2007/PartnerControls"/>
    </lcf76f155ced4ddcb4097134ff3c332f>
    <TaxCatchAll xmlns="a093df21-a027-401e-9777-6ef27d51da0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098A5BBA86DF42A58FFB84F6167E4D" ma:contentTypeVersion="19" ma:contentTypeDescription="Create a new document." ma:contentTypeScope="" ma:versionID="09efd90bcd2376a763cfcd6abaea160d">
  <xsd:schema xmlns:xsd="http://www.w3.org/2001/XMLSchema" xmlns:xs="http://www.w3.org/2001/XMLSchema" xmlns:p="http://schemas.microsoft.com/office/2006/metadata/properties" xmlns:ns2="4235fb4a-7786-4247-9a68-28f48601ae95" xmlns:ns3="a093df21-a027-401e-9777-6ef27d51da0e" targetNamespace="http://schemas.microsoft.com/office/2006/metadata/properties" ma:root="true" ma:fieldsID="8ccf400594666f943c30452a5c812d1a" ns2:_="" ns3:_="">
    <xsd:import namespace="4235fb4a-7786-4247-9a68-28f48601ae95"/>
    <xsd:import namespace="a093df21-a027-401e-9777-6ef27d51d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35fb4a-7786-4247-9a68-28f48601ae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545486e-a8d5-497c-ba44-a1c54addb7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3df21-a027-401e-9777-6ef27d51da0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68f028c-4e41-4867-854d-b84d17e67c15}" ma:internalName="TaxCatchAll" ma:showField="CatchAllData" ma:web="a093df21-a027-401e-9777-6ef27d51d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44D847-1F73-46F9-9AD3-212366921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016BAC-5CA6-4A42-83C4-06AC31D22B37}">
  <ds:schemaRefs>
    <ds:schemaRef ds:uri="http://schemas.microsoft.com/office/2006/metadata/properties"/>
    <ds:schemaRef ds:uri="http://schemas.microsoft.com/office/infopath/2007/PartnerControls"/>
    <ds:schemaRef ds:uri="4235fb4a-7786-4247-9a68-28f48601ae95"/>
    <ds:schemaRef ds:uri="a093df21-a027-401e-9777-6ef27d51da0e"/>
  </ds:schemaRefs>
</ds:datastoreItem>
</file>

<file path=customXml/itemProps3.xml><?xml version="1.0" encoding="utf-8"?>
<ds:datastoreItem xmlns:ds="http://schemas.openxmlformats.org/officeDocument/2006/customXml" ds:itemID="{4A4D8713-644B-4FEA-B22A-413B62757F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35fb4a-7786-4247-9a68-28f48601ae95"/>
    <ds:schemaRef ds:uri="a093df21-a027-401e-9777-6ef27d51da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1096</Words>
  <Application>Microsoft Office PowerPoint</Application>
  <PresentationFormat>On-screen Show (16:9)</PresentationFormat>
  <Paragraphs>181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Catamaran</vt:lpstr>
      <vt:lpstr>Catamaran Light</vt:lpstr>
      <vt:lpstr>Livvic</vt:lpstr>
      <vt:lpstr>Arial</vt:lpstr>
      <vt:lpstr>Simple Light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Hafsa Adam</dc:creator>
  <cp:lastModifiedBy>Hafsa Adam</cp:lastModifiedBy>
  <cp:revision>1</cp:revision>
  <dcterms:modified xsi:type="dcterms:W3CDTF">2025-09-29T11:46:58Z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6fe2a56-af49-4a87-8d01-0ad3300d8c60_Enabled">
    <vt:lpwstr>true</vt:lpwstr>
  </property>
  <property fmtid="{D5CDD505-2E9C-101B-9397-08002B2CF9AE}" pid="3" name="MSIP_Label_d6fe2a56-af49-4a87-8d01-0ad3300d8c60_SetDate">
    <vt:lpwstr>2025-09-29T10:38:30Z</vt:lpwstr>
  </property>
  <property fmtid="{D5CDD505-2E9C-101B-9397-08002B2CF9AE}" pid="4" name="MSIP_Label_d6fe2a56-af49-4a87-8d01-0ad3300d8c60_Method">
    <vt:lpwstr>Standard</vt:lpwstr>
  </property>
  <property fmtid="{D5CDD505-2E9C-101B-9397-08002B2CF9AE}" pid="5" name="MSIP_Label_d6fe2a56-af49-4a87-8d01-0ad3300d8c60_Name">
    <vt:lpwstr>defa4170-0d19-0005-0004-bc88714345d2</vt:lpwstr>
  </property>
  <property fmtid="{D5CDD505-2E9C-101B-9397-08002B2CF9AE}" pid="6" name="MSIP_Label_d6fe2a56-af49-4a87-8d01-0ad3300d8c60_SiteId">
    <vt:lpwstr>51640577-21a1-4ce3-8bc8-5bb90cabad75</vt:lpwstr>
  </property>
  <property fmtid="{D5CDD505-2E9C-101B-9397-08002B2CF9AE}" pid="7" name="MSIP_Label_d6fe2a56-af49-4a87-8d01-0ad3300d8c60_ActionId">
    <vt:lpwstr>b58c070b-4172-4338-92db-d13f367bba6e</vt:lpwstr>
  </property>
  <property fmtid="{D5CDD505-2E9C-101B-9397-08002B2CF9AE}" pid="8" name="MSIP_Label_d6fe2a56-af49-4a87-8d01-0ad3300d8c60_ContentBits">
    <vt:lpwstr>0</vt:lpwstr>
  </property>
  <property fmtid="{D5CDD505-2E9C-101B-9397-08002B2CF9AE}" pid="9" name="MSIP_Label_d6fe2a56-af49-4a87-8d01-0ad3300d8c60_Tag">
    <vt:lpwstr>10, 3, 0, 1</vt:lpwstr>
  </property>
  <property fmtid="{D5CDD505-2E9C-101B-9397-08002B2CF9AE}" pid="10" name="ContentTypeId">
    <vt:lpwstr>0x01010026098A5BBA86DF42A58FFB84F6167E4D</vt:lpwstr>
  </property>
</Properties>
</file>